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327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81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cufxdlt" TargetMode="External"/><Relationship Id="rId2" Type="http://schemas.openxmlformats.org/officeDocument/2006/relationships/hyperlink" Target="https://tinyurl.com/ycmox84z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67912"/>
            <a:ext cx="9448800" cy="106070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dirty="0" smtClean="0"/>
              <a:t>劉崇汎</a:t>
            </a:r>
            <a:endParaRPr lang="en-US" altLang="zh-TW" dirty="0" smtClean="0"/>
          </a:p>
          <a:p>
            <a:pPr>
              <a:defRPr/>
            </a:pPr>
            <a:fld id="{4844D8D4-723F-40A6-B98F-A2C2312E33A8}" type="datetime5">
              <a:rPr lang="zh-TW" altLang="en-US" smtClean="0"/>
              <a:t>2020年12月19日星期六</a:t>
            </a:fld>
            <a:endParaRPr lang="zh-TW" altLang="en-US" dirty="0"/>
          </a:p>
        </p:txBody>
      </p:sp>
      <p:sp>
        <p:nvSpPr>
          <p:cNvPr id="13315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TW" altLang="en-US" sz="5400" dirty="0" smtClean="0"/>
              <a:t>貓咪大進</a:t>
            </a:r>
            <a:r>
              <a:rPr lang="en-US" altLang="zh-TW" sz="5400" dirty="0" smtClean="0"/>
              <a:t>"</a:t>
            </a:r>
            <a:r>
              <a:rPr lang="zh-TW" altLang="en-US" sz="5400" dirty="0" smtClean="0"/>
              <a:t>級</a:t>
            </a:r>
            <a:r>
              <a:rPr lang="en-US" altLang="zh-TW" sz="5400" dirty="0" smtClean="0"/>
              <a:t>"</a:t>
            </a:r>
            <a:endParaRPr lang="zh-TW" alt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11667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改善</a:t>
            </a:r>
            <a:r>
              <a:rPr lang="en-US" altLang="zh-TW" dirty="0"/>
              <a:t>2</a:t>
            </a:r>
            <a:r>
              <a:rPr lang="zh-TW" altLang="en-US" dirty="0" smtClean="0"/>
              <a:t>：加背景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317" y="1726113"/>
            <a:ext cx="4906963" cy="4961018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294750" y="2452189"/>
            <a:ext cx="1483567" cy="1240971"/>
          </a:xfrm>
          <a:prstGeom prst="wedgeRoundRectCallout">
            <a:avLst>
              <a:gd name="adj1" fmla="val 78151"/>
              <a:gd name="adj2" fmla="val -529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務必先點選一下</a:t>
            </a:r>
            <a:r>
              <a:rPr lang="en-US" altLang="zh-TW" dirty="0" smtClean="0"/>
              <a:t>Screen1</a:t>
            </a:r>
            <a:endParaRPr lang="zh-TW" altLang="en-US" dirty="0"/>
          </a:p>
        </p:txBody>
      </p:sp>
      <p:sp>
        <p:nvSpPr>
          <p:cNvPr id="7" name="圓角矩形圖說文字 6"/>
          <p:cNvSpPr/>
          <p:nvPr/>
        </p:nvSpPr>
        <p:spPr>
          <a:xfrm>
            <a:off x="7076330" y="2011368"/>
            <a:ext cx="1483567" cy="1028959"/>
          </a:xfrm>
          <a:prstGeom prst="wedgeRoundRectCallout">
            <a:avLst>
              <a:gd name="adj1" fmla="val -167022"/>
              <a:gd name="adj2" fmla="val -221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確認這邊的元件是：</a:t>
            </a:r>
            <a:endParaRPr lang="en-US" altLang="zh-TW" dirty="0" smtClean="0"/>
          </a:p>
          <a:p>
            <a:pPr algn="ctr"/>
            <a:r>
              <a:rPr lang="zh-TW" altLang="en-US" dirty="0"/>
              <a:t>標籤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8" name="圓角矩形圖說文字 7"/>
          <p:cNvSpPr/>
          <p:nvPr/>
        </p:nvSpPr>
        <p:spPr>
          <a:xfrm>
            <a:off x="1778317" y="5377916"/>
            <a:ext cx="1483567" cy="1028959"/>
          </a:xfrm>
          <a:prstGeom prst="wedgeRoundRectCallout">
            <a:avLst>
              <a:gd name="adj1" fmla="val 128143"/>
              <a:gd name="adj2" fmla="val 529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點選背景圖片。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884" y="6858000"/>
            <a:ext cx="1710752" cy="2624715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9042663" y="4805679"/>
            <a:ext cx="1772708" cy="1413006"/>
            <a:chOff x="7036012" y="4805679"/>
            <a:chExt cx="1772708" cy="1413006"/>
          </a:xfrm>
        </p:grpSpPr>
        <p:sp>
          <p:nvSpPr>
            <p:cNvPr id="10" name="圓角矩形圖說文字 9"/>
            <p:cNvSpPr/>
            <p:nvPr/>
          </p:nvSpPr>
          <p:spPr>
            <a:xfrm>
              <a:off x="7036013" y="4805680"/>
              <a:ext cx="1772707" cy="1413005"/>
            </a:xfrm>
            <a:prstGeom prst="wedgeRoundRectCallout">
              <a:avLst>
                <a:gd name="adj1" fmla="val -149478"/>
                <a:gd name="adj2" fmla="val -5392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點選以前上傳的背景圖片。或是現在馬上上傳</a:t>
              </a:r>
              <a:endParaRPr lang="en-US" altLang="zh-TW" dirty="0" smtClean="0"/>
            </a:p>
          </p:txBody>
        </p:sp>
        <p:sp>
          <p:nvSpPr>
            <p:cNvPr id="12" name="圓角矩形圖說文字 11"/>
            <p:cNvSpPr/>
            <p:nvPr/>
          </p:nvSpPr>
          <p:spPr>
            <a:xfrm>
              <a:off x="7036012" y="4805679"/>
              <a:ext cx="1772707" cy="1413005"/>
            </a:xfrm>
            <a:prstGeom prst="wedgeRoundRectCallout">
              <a:avLst>
                <a:gd name="adj1" fmla="val -144320"/>
                <a:gd name="adj2" fmla="val 4889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點選以前上傳的背景圖片。或是現在馬上上傳</a:t>
              </a:r>
              <a:endParaRPr lang="en-US" altLang="zh-TW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2232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48 -0.02824 L 0.29532 -0.4069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-1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目前成果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看起來好看一點了！</a:t>
            </a:r>
            <a:endParaRPr lang="en-US" altLang="zh-TW" dirty="0" smtClean="0"/>
          </a:p>
          <a:p>
            <a:r>
              <a:rPr lang="zh-TW" altLang="en-US" dirty="0"/>
              <a:t>同學還可以多試試看各種</a:t>
            </a:r>
            <a:r>
              <a:rPr lang="zh-TW" altLang="en-US" dirty="0" smtClean="0"/>
              <a:t>屬性！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1" y="963052"/>
            <a:ext cx="2679700" cy="58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2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來一點感測器吧！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搖晃一下，你會暈嗎？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TW" altLang="en-US" dirty="0" smtClean="0"/>
              <a:t>加速度感測器的使用。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404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422" y="1963353"/>
            <a:ext cx="6841808" cy="4771373"/>
          </a:xfrm>
          <a:prstGeom prst="rect">
            <a:avLst/>
          </a:prstGeom>
        </p:spPr>
      </p:pic>
      <p:sp>
        <p:nvSpPr>
          <p:cNvPr id="7" name="圓角矩形圖說文字 6"/>
          <p:cNvSpPr/>
          <p:nvPr/>
        </p:nvSpPr>
        <p:spPr>
          <a:xfrm>
            <a:off x="963749" y="2965651"/>
            <a:ext cx="1950719" cy="1047549"/>
          </a:xfrm>
          <a:prstGeom prst="wedgeRoundRectCallout">
            <a:avLst>
              <a:gd name="adj1" fmla="val 75977"/>
              <a:gd name="adj2" fmla="val 990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務必先點選一下</a:t>
            </a:r>
            <a:endParaRPr lang="en-US" altLang="zh-TW" dirty="0" smtClean="0"/>
          </a:p>
          <a:p>
            <a:pPr algn="ctr"/>
            <a:r>
              <a:rPr lang="zh-TW" altLang="en-US" dirty="0"/>
              <a:t>感測器</a:t>
            </a:r>
            <a:endParaRPr lang="zh-TW" altLang="en-US" dirty="0" smtClean="0"/>
          </a:p>
        </p:txBody>
      </p:sp>
      <p:sp>
        <p:nvSpPr>
          <p:cNvPr id="8" name="圓角矩形圖說文字 7"/>
          <p:cNvSpPr/>
          <p:nvPr/>
        </p:nvSpPr>
        <p:spPr>
          <a:xfrm>
            <a:off x="963749" y="4602480"/>
            <a:ext cx="1950719" cy="995718"/>
          </a:xfrm>
          <a:prstGeom prst="wedgeRoundRectCallout">
            <a:avLst>
              <a:gd name="adj1" fmla="val 76214"/>
              <a:gd name="adj2" fmla="val -164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再選擇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加速度感測</a:t>
            </a:r>
            <a:r>
              <a:rPr lang="zh-TW" altLang="en-US" dirty="0"/>
              <a:t>器</a:t>
            </a:r>
            <a:endParaRPr lang="zh-TW" altLang="en-US" dirty="0" smtClean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077" y="2399864"/>
            <a:ext cx="3884743" cy="7911960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5019129" y="3026217"/>
            <a:ext cx="6869025" cy="1973966"/>
            <a:chOff x="4431300" y="2965651"/>
            <a:chExt cx="6869025" cy="1973966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7365" y="4106545"/>
              <a:ext cx="1506855" cy="579560"/>
            </a:xfrm>
            <a:prstGeom prst="rect">
              <a:avLst/>
            </a:prstGeom>
          </p:spPr>
        </p:pic>
        <p:cxnSp>
          <p:nvCxnSpPr>
            <p:cNvPr id="10" name="直線單箭頭接點 9"/>
            <p:cNvCxnSpPr/>
            <p:nvPr/>
          </p:nvCxnSpPr>
          <p:spPr>
            <a:xfrm flipV="1">
              <a:off x="4431300" y="4602480"/>
              <a:ext cx="1521631" cy="337137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圓角矩形圖說文字 11"/>
            <p:cNvSpPr/>
            <p:nvPr/>
          </p:nvSpPr>
          <p:spPr>
            <a:xfrm>
              <a:off x="9451910" y="2965651"/>
              <a:ext cx="1848415" cy="995718"/>
            </a:xfrm>
            <a:prstGeom prst="wedgeRoundRectCallout">
              <a:avLst>
                <a:gd name="adj1" fmla="val -172681"/>
                <a:gd name="adj2" fmla="val 7628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拉出來放在</a:t>
              </a:r>
              <a:endParaRPr lang="en-US" altLang="zh-TW" dirty="0" smtClean="0"/>
            </a:p>
            <a:p>
              <a:pPr algn="ctr"/>
              <a:r>
                <a:rPr lang="zh-TW" altLang="en-US" dirty="0" smtClean="0"/>
                <a:t>工作面板上</a:t>
              </a:r>
              <a:endParaRPr lang="en-US" altLang="zh-TW" dirty="0" smtClean="0"/>
            </a:p>
            <a:p>
              <a:pPr algn="ctr"/>
              <a:r>
                <a:rPr lang="zh-TW" altLang="en-US" dirty="0" smtClean="0"/>
                <a:t>任意位置</a:t>
              </a: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322" y="-92425"/>
            <a:ext cx="4517066" cy="2131538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改善</a:t>
            </a:r>
            <a:r>
              <a:rPr lang="en-US" altLang="zh-TW" dirty="0" smtClean="0"/>
              <a:t>2</a:t>
            </a:r>
            <a:r>
              <a:rPr lang="zh-TW" altLang="en-US" dirty="0" smtClean="0"/>
              <a:t>：加入感測器</a:t>
            </a:r>
            <a:endParaRPr lang="zh-TW" altLang="en-US" dirty="0"/>
          </a:p>
        </p:txBody>
      </p:sp>
      <p:sp>
        <p:nvSpPr>
          <p:cNvPr id="17" name="圓角矩形圖說文字 16"/>
          <p:cNvSpPr/>
          <p:nvPr/>
        </p:nvSpPr>
        <p:spPr>
          <a:xfrm>
            <a:off x="10151388" y="5480988"/>
            <a:ext cx="1950719" cy="995718"/>
          </a:xfrm>
          <a:prstGeom prst="wedgeRoundRectCallout">
            <a:avLst>
              <a:gd name="adj1" fmla="val -124200"/>
              <a:gd name="adj2" fmla="val 63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加速度感測器</a:t>
            </a:r>
            <a:endParaRPr lang="en-US" altLang="zh-TW" dirty="0" smtClean="0"/>
          </a:p>
          <a:p>
            <a:pPr algn="ctr"/>
            <a:r>
              <a:rPr lang="zh-TW" altLang="en-US" dirty="0"/>
              <a:t>會出現在這裡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391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416 L 0.00013 -0.5046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96" y="2149242"/>
            <a:ext cx="8724666" cy="45314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加速度感測器的程式</a:t>
            </a:r>
            <a:r>
              <a:rPr lang="zh-TW" altLang="en-US" dirty="0" smtClean="0"/>
              <a:t>方塊 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1144375" y="6016329"/>
            <a:ext cx="871037" cy="36581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212861" y="574641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690" y="2537927"/>
            <a:ext cx="3575075" cy="4142791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V="1">
            <a:off x="2895600" y="4206622"/>
            <a:ext cx="1181878" cy="205738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/>
          <p:cNvGrpSpPr/>
          <p:nvPr/>
        </p:nvGrpSpPr>
        <p:grpSpPr>
          <a:xfrm>
            <a:off x="5941829" y="3984171"/>
            <a:ext cx="4683794" cy="1142028"/>
            <a:chOff x="5941829" y="3984171"/>
            <a:chExt cx="4683794" cy="114202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0473" y="4259424"/>
              <a:ext cx="3105150" cy="866775"/>
            </a:xfrm>
            <a:prstGeom prst="rect">
              <a:avLst/>
            </a:prstGeom>
          </p:spPr>
        </p:pic>
        <p:cxnSp>
          <p:nvCxnSpPr>
            <p:cNvPr id="19" name="直線單箭頭接點 18"/>
            <p:cNvCxnSpPr/>
            <p:nvPr/>
          </p:nvCxnSpPr>
          <p:spPr>
            <a:xfrm>
              <a:off x="5941829" y="3984171"/>
              <a:ext cx="1578644" cy="550507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959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加速度感測器的程式方塊 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66" y="1872413"/>
            <a:ext cx="9218645" cy="4809728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1144375" y="5633774"/>
            <a:ext cx="871037" cy="36581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212861" y="53638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969" y="2229433"/>
            <a:ext cx="3260316" cy="4452708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2596574" y="4206623"/>
            <a:ext cx="1480904" cy="179296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982" y="4805898"/>
            <a:ext cx="2364306" cy="730031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>
            <a:off x="5822346" y="4083231"/>
            <a:ext cx="2597754" cy="1087682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43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好了，你現在有一隻搖牠就會叫的貓了！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79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來個小練習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我們給的材料中還有不同的貓叫聲，先聽看看。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Meow, </a:t>
            </a:r>
            <a:r>
              <a:rPr lang="en-US" altLang="zh-TW" dirty="0" err="1" smtClean="0"/>
              <a:t>meow_small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meow_unhappy</a:t>
            </a:r>
            <a:endParaRPr lang="en-US" altLang="zh-TW" dirty="0" smtClean="0"/>
          </a:p>
          <a:p>
            <a:r>
              <a:rPr lang="zh-TW" altLang="en-US" dirty="0" smtClean="0"/>
              <a:t>試看看怎麼讓他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用點的</a:t>
            </a:r>
            <a:r>
              <a:rPr lang="zh-TW" altLang="en-US" dirty="0" smtClean="0"/>
              <a:t>跟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用搖的</a:t>
            </a:r>
            <a:r>
              <a:rPr lang="zh-TW" altLang="en-US" dirty="0" smtClean="0"/>
              <a:t>發出不同聲音吧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171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來跟貓咪說說話！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8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怎麼跟貓咪說說話？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AI2</a:t>
            </a:r>
            <a:r>
              <a:rPr lang="zh-TW" altLang="en-US" dirty="0" smtClean="0"/>
              <a:t>有一個</a:t>
            </a:r>
            <a:r>
              <a:rPr lang="en-US" altLang="zh-TW" dirty="0" smtClean="0"/>
              <a:t>[</a:t>
            </a:r>
            <a:r>
              <a:rPr lang="zh-TW" altLang="en-US" dirty="0" smtClean="0"/>
              <a:t>語音辨識</a:t>
            </a:r>
            <a:r>
              <a:rPr lang="en-US" altLang="zh-TW" dirty="0" smtClean="0"/>
              <a:t>]</a:t>
            </a:r>
            <a:r>
              <a:rPr lang="zh-TW" altLang="en-US" dirty="0" smtClean="0"/>
              <a:t>元件，辨識率還不錯，可以試看看喔！</a:t>
            </a:r>
            <a:endParaRPr lang="en-US" altLang="zh-TW" dirty="0" smtClean="0"/>
          </a:p>
          <a:p>
            <a:r>
              <a:rPr lang="zh-TW" altLang="en-US" dirty="0"/>
              <a:t>目標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跟貓咪說他</a:t>
            </a:r>
            <a:r>
              <a:rPr lang="en-US" altLang="zh-TW" dirty="0" smtClean="0"/>
              <a:t>“</a:t>
            </a:r>
            <a:r>
              <a:rPr lang="zh-TW" altLang="en-US" dirty="0" smtClean="0"/>
              <a:t>乖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，牠就小聲叫一聲。</a:t>
            </a:r>
            <a:endParaRPr lang="en-US" altLang="zh-TW" dirty="0" smtClean="0"/>
          </a:p>
          <a:p>
            <a:pPr lvl="1"/>
            <a:r>
              <a:rPr lang="zh-TW" altLang="en-US" dirty="0"/>
              <a:t>要是說</a:t>
            </a:r>
            <a:r>
              <a:rPr lang="zh-TW" altLang="en-US" dirty="0" smtClean="0"/>
              <a:t>他</a:t>
            </a:r>
            <a:r>
              <a:rPr lang="en-US" altLang="zh-TW" dirty="0" smtClean="0"/>
              <a:t>“</a:t>
            </a:r>
            <a:r>
              <a:rPr lang="zh-TW" altLang="en-US" dirty="0" smtClean="0"/>
              <a:t>壞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</a:t>
            </a:r>
            <a:r>
              <a:rPr lang="zh-TW" altLang="en-US" dirty="0"/>
              <a:t>牠就不高興的叫一聲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/>
              <a:t>要說說他</a:t>
            </a:r>
            <a:r>
              <a:rPr lang="zh-TW" altLang="en-US" dirty="0" smtClean="0"/>
              <a:t>是</a:t>
            </a:r>
            <a:r>
              <a:rPr lang="en-US" altLang="zh-TW" dirty="0" smtClean="0"/>
              <a:t>“</a:t>
            </a:r>
            <a:r>
              <a:rPr lang="zh-TW" altLang="en-US" dirty="0" smtClean="0"/>
              <a:t>豬頭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</a:t>
            </a:r>
            <a:r>
              <a:rPr lang="zh-TW" altLang="en-US" dirty="0"/>
              <a:t>牠就學豬</a:t>
            </a:r>
            <a:r>
              <a:rPr lang="zh-TW" altLang="en-US" dirty="0" smtClean="0"/>
              <a:t>叫！？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659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</a:t>
            </a:r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把第一個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畫面</a:t>
            </a:r>
            <a:r>
              <a:rPr lang="zh-TW" altLang="en-US" dirty="0"/>
              <a:t>布置美化</a:t>
            </a:r>
            <a:r>
              <a:rPr lang="zh-TW" altLang="en-US" dirty="0" smtClean="0"/>
              <a:t>一下</a:t>
            </a:r>
            <a:endParaRPr lang="en-US" altLang="zh-TW" dirty="0" smtClean="0"/>
          </a:p>
          <a:p>
            <a:r>
              <a:rPr lang="zh-TW" altLang="en-US" dirty="0"/>
              <a:t>加入感測器，讓</a:t>
            </a:r>
            <a:r>
              <a:rPr lang="en-US" altLang="zh-TW" dirty="0"/>
              <a:t>APP</a:t>
            </a:r>
            <a:r>
              <a:rPr lang="zh-TW" altLang="en-US" dirty="0"/>
              <a:t>更</a:t>
            </a:r>
            <a:r>
              <a:rPr lang="zh-TW" altLang="en-US" dirty="0" smtClean="0"/>
              <a:t>有趣</a:t>
            </a:r>
            <a:endParaRPr lang="en-US" altLang="zh-TW" dirty="0" smtClean="0"/>
          </a:p>
          <a:p>
            <a:r>
              <a:rPr lang="zh-TW" altLang="en-US" dirty="0" smtClean="0"/>
              <a:t>加入語音互動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98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55" y="1697045"/>
            <a:ext cx="6447452" cy="508712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加入語音辨識元件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圓角矩形圖說文字 4"/>
          <p:cNvSpPr/>
          <p:nvPr/>
        </p:nvSpPr>
        <p:spPr>
          <a:xfrm>
            <a:off x="438539" y="1847461"/>
            <a:ext cx="1720149" cy="870873"/>
          </a:xfrm>
          <a:prstGeom prst="wedgeRoundRectCallout">
            <a:avLst>
              <a:gd name="adj1" fmla="val 65932"/>
              <a:gd name="adj2" fmla="val 910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首先點選一下</a:t>
            </a:r>
            <a:endParaRPr lang="en-US" altLang="zh-TW" dirty="0" smtClean="0"/>
          </a:p>
          <a:p>
            <a:pPr algn="ctr"/>
            <a:r>
              <a:rPr lang="zh-TW" altLang="en-US" dirty="0"/>
              <a:t>多媒體</a:t>
            </a:r>
          </a:p>
        </p:txBody>
      </p:sp>
      <p:sp>
        <p:nvSpPr>
          <p:cNvPr id="6" name="圓角矩形圖說文字 5"/>
          <p:cNvSpPr/>
          <p:nvPr/>
        </p:nvSpPr>
        <p:spPr>
          <a:xfrm>
            <a:off x="494522" y="5271796"/>
            <a:ext cx="1608182" cy="848916"/>
          </a:xfrm>
          <a:prstGeom prst="wedgeRoundRectCallout">
            <a:avLst>
              <a:gd name="adj1" fmla="val 76214"/>
              <a:gd name="adj2" fmla="val -164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再選擇</a:t>
            </a:r>
            <a:endParaRPr lang="en-US" altLang="zh-TW" dirty="0" smtClean="0"/>
          </a:p>
          <a:p>
            <a:pPr algn="ctr"/>
            <a:r>
              <a:rPr lang="zh-TW" altLang="en-US" dirty="0"/>
              <a:t>語音辨識</a:t>
            </a:r>
            <a:endParaRPr lang="zh-TW" altLang="en-US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35" y="3704272"/>
            <a:ext cx="1411605" cy="519657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3718560" y="4223929"/>
            <a:ext cx="1635760" cy="1313272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圓角矩形圖說文字 10"/>
          <p:cNvSpPr/>
          <p:nvPr/>
        </p:nvSpPr>
        <p:spPr>
          <a:xfrm>
            <a:off x="9010058" y="2968382"/>
            <a:ext cx="1950719" cy="995718"/>
          </a:xfrm>
          <a:prstGeom prst="wedgeRoundRectCallout">
            <a:avLst>
              <a:gd name="adj1" fmla="val -192429"/>
              <a:gd name="adj2" fmla="val 488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拉出來放在</a:t>
            </a:r>
            <a:endParaRPr lang="en-US" altLang="zh-TW" dirty="0"/>
          </a:p>
          <a:p>
            <a:pPr algn="ctr"/>
            <a:r>
              <a:rPr lang="zh-TW" altLang="en-US" dirty="0"/>
              <a:t>工作面板上</a:t>
            </a:r>
            <a:endParaRPr lang="en-US" altLang="zh-TW" dirty="0"/>
          </a:p>
          <a:p>
            <a:pPr algn="ctr"/>
            <a:r>
              <a:rPr lang="zh-TW" altLang="en-US" dirty="0"/>
              <a:t>任意位置</a:t>
            </a:r>
          </a:p>
        </p:txBody>
      </p:sp>
    </p:spTree>
    <p:extLst>
      <p:ext uri="{BB962C8B-B14F-4D97-AF65-F5344CB8AC3E}">
        <p14:creationId xmlns:p14="http://schemas.microsoft.com/office/powerpoint/2010/main" val="328593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加入一個對話按鈕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483" y="1849120"/>
            <a:ext cx="4539121" cy="5008880"/>
          </a:xfrm>
          <a:prstGeom prst="rect">
            <a:avLst/>
          </a:prstGeom>
        </p:spPr>
      </p:pic>
      <p:sp>
        <p:nvSpPr>
          <p:cNvPr id="5" name="圓角矩形圖說文字 4"/>
          <p:cNvSpPr/>
          <p:nvPr/>
        </p:nvSpPr>
        <p:spPr>
          <a:xfrm>
            <a:off x="685800" y="2194560"/>
            <a:ext cx="1720149" cy="870873"/>
          </a:xfrm>
          <a:prstGeom prst="wedgeRoundRectCallout">
            <a:avLst>
              <a:gd name="adj1" fmla="val 146850"/>
              <a:gd name="adj2" fmla="val -244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首先點選一下</a:t>
            </a:r>
            <a:endParaRPr lang="en-US" altLang="zh-TW" dirty="0" smtClean="0"/>
          </a:p>
          <a:p>
            <a:pPr algn="ctr"/>
            <a:r>
              <a:rPr lang="zh-TW" altLang="en-US" dirty="0"/>
              <a:t>使用者介面</a:t>
            </a:r>
          </a:p>
        </p:txBody>
      </p:sp>
      <p:sp>
        <p:nvSpPr>
          <p:cNvPr id="6" name="圓角矩形圖說文字 5"/>
          <p:cNvSpPr/>
          <p:nvPr/>
        </p:nvSpPr>
        <p:spPr>
          <a:xfrm>
            <a:off x="704462" y="3235264"/>
            <a:ext cx="1720149" cy="870873"/>
          </a:xfrm>
          <a:prstGeom prst="wedgeRoundRectCallout">
            <a:avLst>
              <a:gd name="adj1" fmla="val 147441"/>
              <a:gd name="adj2" fmla="val -1095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接著點選一下</a:t>
            </a:r>
            <a:endParaRPr lang="en-US" altLang="zh-TW" dirty="0" smtClean="0"/>
          </a:p>
          <a:p>
            <a:pPr algn="ctr"/>
            <a:r>
              <a:rPr lang="zh-TW" altLang="en-US" dirty="0"/>
              <a:t>按鈕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8672" y="5836921"/>
            <a:ext cx="2285554" cy="342900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4744720" y="2794000"/>
            <a:ext cx="1899920" cy="3190240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085" y="3252470"/>
            <a:ext cx="2279523" cy="29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對話紐屬性設定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不再畫詳細圖了，自己改看看。</a:t>
            </a:r>
            <a:endParaRPr lang="en-US" altLang="zh-TW" dirty="0" smtClean="0"/>
          </a:p>
          <a:p>
            <a:pPr lvl="1"/>
            <a:r>
              <a:rPr lang="zh-TW" altLang="en-US" dirty="0"/>
              <a:t>文字改為</a:t>
            </a:r>
            <a:r>
              <a:rPr lang="zh-TW" altLang="en-US" dirty="0" smtClean="0"/>
              <a:t>：</a:t>
            </a:r>
            <a:r>
              <a:rPr lang="en-US" altLang="zh-TW" dirty="0" smtClean="0"/>
              <a:t>[</a:t>
            </a:r>
            <a:r>
              <a:rPr lang="zh-TW" altLang="en-US" dirty="0" smtClean="0"/>
              <a:t>說說話</a:t>
            </a:r>
            <a:r>
              <a:rPr lang="en-US" altLang="zh-TW" dirty="0" smtClean="0"/>
              <a:t>]</a:t>
            </a:r>
          </a:p>
          <a:p>
            <a:pPr lvl="1"/>
            <a:r>
              <a:rPr lang="zh-TW" altLang="en-US" dirty="0"/>
              <a:t>字體大</a:t>
            </a:r>
            <a:r>
              <a:rPr lang="zh-TW" altLang="en-US" dirty="0" smtClean="0"/>
              <a:t>一點，粗體</a:t>
            </a:r>
            <a:endParaRPr lang="en-US" altLang="zh-TW" dirty="0" smtClean="0"/>
          </a:p>
          <a:p>
            <a:pPr lvl="1"/>
            <a:r>
              <a:rPr lang="zh-TW" altLang="en-US" dirty="0"/>
              <a:t>按鈕</a:t>
            </a:r>
            <a:r>
              <a:rPr lang="zh-TW" altLang="en-US" dirty="0" smtClean="0"/>
              <a:t>寬度</a:t>
            </a:r>
            <a:r>
              <a:rPr lang="en-US" altLang="zh-TW" dirty="0" smtClean="0"/>
              <a:t>[</a:t>
            </a:r>
            <a:r>
              <a:rPr lang="zh-TW" altLang="en-US" dirty="0" smtClean="0"/>
              <a:t>填滿</a:t>
            </a:r>
            <a:r>
              <a:rPr lang="en-US" altLang="zh-TW" dirty="0" smtClean="0"/>
              <a:t>]</a:t>
            </a:r>
          </a:p>
          <a:p>
            <a:r>
              <a:rPr lang="zh-TW" altLang="en-US" dirty="0" smtClean="0"/>
              <a:t>大致的樣子如右圖。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28" y="1914641"/>
            <a:ext cx="2961282" cy="478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7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程式部分來了～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先自行拉出如右圖的三個拼圖方塊。</a:t>
            </a:r>
            <a:endParaRPr lang="en-US" altLang="zh-TW" dirty="0" smtClean="0"/>
          </a:p>
          <a:p>
            <a:r>
              <a:rPr lang="zh-TW" altLang="en-US" dirty="0"/>
              <a:t>當語音辨識完成後要做甚麼呢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lvl="1"/>
            <a:r>
              <a:rPr lang="zh-TW" altLang="en-US" dirty="0"/>
              <a:t>把辨識出來的字</a:t>
            </a:r>
            <a:r>
              <a:rPr lang="zh-TW" altLang="en-US" dirty="0" smtClean="0"/>
              <a:t>拿出來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返回結果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lvl="1"/>
            <a:r>
              <a:rPr lang="zh-TW" altLang="en-US" dirty="0">
                <a:sym typeface="Wingdings" panose="05000000000000000000" pitchFamily="2" charset="2"/>
              </a:rPr>
              <a:t>然後判斷</a:t>
            </a:r>
            <a:r>
              <a:rPr lang="zh-TW" altLang="en-US" dirty="0" smtClean="0">
                <a:sym typeface="Wingdings" panose="05000000000000000000" pitchFamily="2" charset="2"/>
              </a:rPr>
              <a:t>返回</a:t>
            </a:r>
            <a:r>
              <a:rPr lang="zh-TW" altLang="en-US" dirty="0">
                <a:sym typeface="Wingdings" panose="05000000000000000000" pitchFamily="2" charset="2"/>
              </a:rPr>
              <a:t>結果中有</a:t>
            </a:r>
            <a:r>
              <a:rPr lang="zh-TW" altLang="en-US" dirty="0" smtClean="0">
                <a:sym typeface="Wingdings" panose="05000000000000000000" pitchFamily="2" charset="2"/>
              </a:rPr>
              <a:t>沒有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“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關鍵字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zh-TW" altLang="en-US" dirty="0">
                <a:sym typeface="Wingdings" panose="05000000000000000000" pitchFamily="2" charset="2"/>
              </a:rPr>
              <a:t>如果有，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判斷</a:t>
            </a:r>
            <a:r>
              <a:rPr lang="zh-TW" altLang="en-US" dirty="0">
                <a:sym typeface="Wingdings" panose="05000000000000000000" pitchFamily="2" charset="2"/>
              </a:rPr>
              <a:t>是哪個關鍵字，做出對應動作。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047" y="2564557"/>
            <a:ext cx="35814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2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邏輯判斷方塊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166" y="2461636"/>
            <a:ext cx="8838168" cy="3757049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2118409" y="3176603"/>
            <a:ext cx="824204" cy="653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2137847" y="2779279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3834882" y="3241917"/>
            <a:ext cx="1144915" cy="653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175031" y="284459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5950959" y="3431640"/>
            <a:ext cx="2903792" cy="1420278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5970397" y="303431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563" y="4171007"/>
            <a:ext cx="2167288" cy="136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2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字串是否含關鍵字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97" y="2194560"/>
            <a:ext cx="9667875" cy="443865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1232001" y="3979036"/>
            <a:ext cx="824204" cy="653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251439" y="358171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2827176" y="4161453"/>
            <a:ext cx="1561682" cy="82528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528109" y="4229219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5934269" y="4986742"/>
            <a:ext cx="3200400" cy="279918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168672" y="489732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15" y="4240876"/>
            <a:ext cx="32194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3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拿出語音辨識結果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2711239"/>
            <a:ext cx="2859833" cy="15737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995" y="2711239"/>
            <a:ext cx="2879451" cy="15737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080" y="2711239"/>
            <a:ext cx="4130545" cy="1598076"/>
          </a:xfrm>
          <a:prstGeom prst="rect">
            <a:avLst/>
          </a:prstGeom>
        </p:spPr>
      </p:pic>
      <p:sp>
        <p:nvSpPr>
          <p:cNvPr id="7" name="圓角矩形圖說文字 6"/>
          <p:cNvSpPr/>
          <p:nvPr/>
        </p:nvSpPr>
        <p:spPr>
          <a:xfrm>
            <a:off x="592494" y="4965752"/>
            <a:ext cx="1720149" cy="870873"/>
          </a:xfrm>
          <a:prstGeom prst="wedgeRoundRectCallout">
            <a:avLst>
              <a:gd name="adj1" fmla="val -36492"/>
              <a:gd name="adj2" fmla="val -2526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首先點選一下</a:t>
            </a:r>
            <a:endParaRPr lang="en-US" altLang="zh-TW" dirty="0" smtClean="0"/>
          </a:p>
          <a:p>
            <a:pPr algn="ctr"/>
            <a:r>
              <a:rPr lang="zh-TW" altLang="en-US" dirty="0"/>
              <a:t>返回結果</a:t>
            </a:r>
          </a:p>
        </p:txBody>
      </p:sp>
      <p:sp>
        <p:nvSpPr>
          <p:cNvPr id="8" name="圓角矩形圖說文字 7"/>
          <p:cNvSpPr/>
          <p:nvPr/>
        </p:nvSpPr>
        <p:spPr>
          <a:xfrm>
            <a:off x="3878995" y="4965752"/>
            <a:ext cx="1720149" cy="870873"/>
          </a:xfrm>
          <a:prstGeom prst="wedgeRoundRectCallout">
            <a:avLst>
              <a:gd name="adj1" fmla="val 6903"/>
              <a:gd name="adj2" fmla="val -211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再選這裡的</a:t>
            </a:r>
            <a:endParaRPr lang="en-US" altLang="zh-TW" dirty="0" smtClean="0"/>
          </a:p>
          <a:p>
            <a:pPr algn="ctr"/>
            <a:r>
              <a:rPr lang="zh-TW" altLang="en-US" dirty="0"/>
              <a:t>返回結果</a:t>
            </a:r>
          </a:p>
        </p:txBody>
      </p:sp>
      <p:sp>
        <p:nvSpPr>
          <p:cNvPr id="9" name="圓角矩形圖說文字 8"/>
          <p:cNvSpPr/>
          <p:nvPr/>
        </p:nvSpPr>
        <p:spPr>
          <a:xfrm>
            <a:off x="7989801" y="4685833"/>
            <a:ext cx="2040926" cy="870873"/>
          </a:xfrm>
          <a:prstGeom prst="wedgeRoundRectCallout">
            <a:avLst>
              <a:gd name="adj1" fmla="val 88237"/>
              <a:gd name="adj2" fmla="val -1797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拉到後面串起來</a:t>
            </a:r>
            <a:endParaRPr lang="zh-TW" altLang="en-US" b="1" dirty="0"/>
          </a:p>
        </p:txBody>
      </p:sp>
      <p:sp>
        <p:nvSpPr>
          <p:cNvPr id="10" name="向右箭號 9"/>
          <p:cNvSpPr/>
          <p:nvPr/>
        </p:nvSpPr>
        <p:spPr>
          <a:xfrm>
            <a:off x="3343750" y="3211697"/>
            <a:ext cx="479262" cy="59716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6873803" y="3199536"/>
            <a:ext cx="479262" cy="59716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6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設定關鍵字</a:t>
            </a:r>
            <a:r>
              <a:rPr lang="en-US" altLang="zh-TW" dirty="0" smtClean="0"/>
              <a:t>“</a:t>
            </a:r>
            <a:r>
              <a:rPr lang="zh-TW" altLang="en-US" dirty="0" smtClean="0"/>
              <a:t>乖</a:t>
            </a:r>
            <a:r>
              <a:rPr lang="en-US" altLang="zh-TW" dirty="0" smtClean="0"/>
              <a:t>”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79889"/>
            <a:ext cx="10820400" cy="405765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466891" y="4198014"/>
            <a:ext cx="824204" cy="653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486329" y="380069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1950098" y="3247053"/>
            <a:ext cx="1520890" cy="101627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473750" y="334649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4404049" y="3247053"/>
            <a:ext cx="5635690" cy="2238585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899610" y="3531157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107" y="4441320"/>
            <a:ext cx="4552950" cy="176212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482" y="4426080"/>
            <a:ext cx="4648200" cy="1724025"/>
          </a:xfrm>
          <a:prstGeom prst="rect">
            <a:avLst/>
          </a:prstGeom>
        </p:spPr>
      </p:pic>
      <p:sp>
        <p:nvSpPr>
          <p:cNvPr id="17" name="圓角矩形圖說文字 16"/>
          <p:cNvSpPr/>
          <p:nvPr/>
        </p:nvSpPr>
        <p:spPr>
          <a:xfrm>
            <a:off x="9862251" y="6030624"/>
            <a:ext cx="1643949" cy="592244"/>
          </a:xfrm>
          <a:prstGeom prst="wedgeRoundRectCallout">
            <a:avLst>
              <a:gd name="adj1" fmla="val -17001"/>
              <a:gd name="adj2" fmla="val -1138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改成 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519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聽到</a:t>
            </a:r>
            <a:r>
              <a:rPr lang="en-US" altLang="zh-TW" dirty="0" smtClean="0"/>
              <a:t>"</a:t>
            </a:r>
            <a:r>
              <a:rPr lang="zh-TW" altLang="en-US" dirty="0" smtClean="0"/>
              <a:t>乖</a:t>
            </a:r>
            <a:r>
              <a:rPr lang="en-US" altLang="zh-TW" dirty="0" smtClean="0"/>
              <a:t>"</a:t>
            </a:r>
            <a:r>
              <a:rPr lang="zh-TW" altLang="en-US" dirty="0" smtClean="0"/>
              <a:t>就撥放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367" y="2194560"/>
            <a:ext cx="8123873" cy="4171527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1258265" y="5945534"/>
            <a:ext cx="824204" cy="653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026711" y="549606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2692089" y="4006776"/>
            <a:ext cx="1219677" cy="192487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937588" y="4784547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5151120" y="4006776"/>
            <a:ext cx="1879600" cy="595704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5778014" y="382211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49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347" y="2539494"/>
            <a:ext cx="7820025" cy="40195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完整的程式方塊圖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音效</a:t>
            </a:r>
            <a:r>
              <a:rPr lang="en-US" altLang="zh-TW" dirty="0" smtClean="0"/>
              <a:t>2, 3</a:t>
            </a:r>
            <a:r>
              <a:rPr lang="zh-TW" altLang="en-US" dirty="0" smtClean="0"/>
              <a:t>請自己加入。</a:t>
            </a:r>
            <a:endParaRPr lang="en-US" altLang="zh-TW" dirty="0" smtClean="0"/>
          </a:p>
          <a:p>
            <a:r>
              <a:rPr lang="zh-TW" altLang="en-US" dirty="0"/>
              <a:t>類似的程式方塊請自己</a:t>
            </a:r>
            <a:r>
              <a:rPr lang="zh-TW" altLang="en-US" dirty="0" smtClean="0"/>
              <a:t>練習。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573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下載上課所需檔案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下面兩個</a:t>
            </a:r>
            <a:r>
              <a:rPr lang="zh-TW" altLang="en-US" dirty="0" smtClean="0"/>
              <a:t>連結請下載：</a:t>
            </a:r>
            <a:endParaRPr lang="zh-TW" altLang="en-US" dirty="0"/>
          </a:p>
          <a:p>
            <a:pPr lvl="1"/>
            <a:endParaRPr lang="zh-TW" altLang="en-US" dirty="0"/>
          </a:p>
          <a:p>
            <a:r>
              <a:rPr lang="zh-TW" altLang="en-US" dirty="0"/>
              <a:t>投影片下載</a:t>
            </a:r>
          </a:p>
          <a:p>
            <a:pPr lvl="1"/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tinyurl.com/ycmox84z</a:t>
            </a:r>
            <a:endParaRPr lang="en-US" altLang="zh-TW" dirty="0" smtClean="0"/>
          </a:p>
          <a:p>
            <a:pPr lvl="1"/>
            <a:endParaRPr lang="zh-TW" altLang="en-US" dirty="0"/>
          </a:p>
          <a:p>
            <a:r>
              <a:rPr lang="zh-TW" altLang="en-US" dirty="0" smtClean="0"/>
              <a:t>上課素材檔下載網址，下載</a:t>
            </a:r>
            <a:r>
              <a:rPr lang="zh-TW" altLang="en-US" dirty="0"/>
              <a:t>後請解壓縮。</a:t>
            </a:r>
          </a:p>
          <a:p>
            <a:pPr lvl="1"/>
            <a:r>
              <a:rPr lang="en-US" altLang="zh-TW">
                <a:hlinkClick r:id="rId3"/>
              </a:rPr>
              <a:t>https</a:t>
            </a:r>
            <a:r>
              <a:rPr lang="en-US" altLang="zh-TW">
                <a:hlinkClick r:id="rId3"/>
              </a:rPr>
              <a:t>://</a:t>
            </a:r>
            <a:r>
              <a:rPr lang="en-US" altLang="zh-TW" smtClean="0">
                <a:hlinkClick r:id="rId3"/>
              </a:rPr>
              <a:t>tinyurl.com/ycufxdlt</a:t>
            </a:r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3771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最後額外加一點小趣味～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50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壞貓反應大！牠抖了！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685800" y="2194560"/>
            <a:ext cx="5410200" cy="4024125"/>
          </a:xfrm>
        </p:spPr>
        <p:txBody>
          <a:bodyPr/>
          <a:lstStyle/>
          <a:p>
            <a:r>
              <a:rPr lang="zh-TW" altLang="en-US" dirty="0" smtClean="0"/>
              <a:t>右圖程式方塊中多了兩個特殊的方塊。</a:t>
            </a:r>
            <a:endParaRPr lang="en-US" altLang="zh-TW" dirty="0" smtClean="0"/>
          </a:p>
          <a:p>
            <a:r>
              <a:rPr lang="zh-TW" altLang="en-US" dirty="0"/>
              <a:t>這個是可以讓手機震動的方塊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200</a:t>
            </a:r>
            <a:r>
              <a:rPr lang="zh-TW" altLang="en-US" dirty="0" smtClean="0"/>
              <a:t>是指震動</a:t>
            </a:r>
            <a:r>
              <a:rPr lang="en-US" altLang="zh-TW" dirty="0" smtClean="0"/>
              <a:t>200</a:t>
            </a:r>
            <a:r>
              <a:rPr lang="zh-TW" altLang="en-US" dirty="0" smtClean="0"/>
              <a:t>毫秒</a:t>
            </a:r>
            <a:r>
              <a:rPr lang="en-US" altLang="zh-TW" dirty="0" smtClean="0"/>
              <a:t>=0.2</a:t>
            </a:r>
            <a:r>
              <a:rPr lang="zh-TW" altLang="en-US" dirty="0" smtClean="0"/>
              <a:t>秒</a:t>
            </a:r>
            <a:endParaRPr lang="en-US" altLang="zh-TW" dirty="0" smtClean="0"/>
          </a:p>
          <a:p>
            <a:r>
              <a:rPr lang="zh-TW" altLang="en-US" dirty="0" smtClean="0"/>
              <a:t>方塊在哪裡，請</a:t>
            </a:r>
            <a:r>
              <a:rPr lang="zh-TW" altLang="en-US" dirty="0"/>
              <a:t>自己找看看了！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5859"/>
            <a:ext cx="4914900" cy="45815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030720" y="4378960"/>
            <a:ext cx="2692400" cy="782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70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開啟專案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一般來說，進入</a:t>
            </a:r>
            <a:r>
              <a:rPr lang="en-US" altLang="zh-TW" dirty="0" smtClean="0"/>
              <a:t>AI2</a:t>
            </a:r>
            <a:r>
              <a:rPr lang="zh-TW" altLang="en-US" dirty="0" smtClean="0"/>
              <a:t>之後，會自動開啟上一次的專案。</a:t>
            </a:r>
            <a:endParaRPr lang="en-US" altLang="zh-TW" dirty="0" smtClean="0"/>
          </a:p>
          <a:p>
            <a:r>
              <a:rPr lang="zh-TW" altLang="en-US" dirty="0"/>
              <a:t>如果沒有，或是想開啟別的專案，請點選</a:t>
            </a:r>
            <a:r>
              <a:rPr lang="en-US" altLang="zh-TW" dirty="0"/>
              <a:t>[</a:t>
            </a:r>
            <a:r>
              <a:rPr lang="zh-TW" altLang="en-US" dirty="0">
                <a:solidFill>
                  <a:srgbClr val="FF0000"/>
                </a:solidFill>
              </a:rPr>
              <a:t>專案</a:t>
            </a:r>
            <a:r>
              <a:rPr lang="en-US" altLang="zh-TW" dirty="0" smtClean="0"/>
              <a:t>]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en-US" altLang="zh-TW" dirty="0" smtClean="0"/>
              <a:t>[</a:t>
            </a:r>
            <a:r>
              <a:rPr lang="zh-TW" altLang="en-US" dirty="0">
                <a:solidFill>
                  <a:srgbClr val="FF0000"/>
                </a:solidFill>
              </a:rPr>
              <a:t>我的專案</a:t>
            </a:r>
            <a:r>
              <a:rPr lang="en-US" altLang="zh-TW" dirty="0" smtClean="0"/>
              <a:t>]</a:t>
            </a:r>
          </a:p>
          <a:p>
            <a:r>
              <a:rPr lang="zh-TW" altLang="en-US" dirty="0"/>
              <a:t>然後去點選想開啟的專案。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5336736" y="4709545"/>
            <a:ext cx="475488" cy="5577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22" y="3730704"/>
            <a:ext cx="3467100" cy="2019300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850889" y="4113142"/>
            <a:ext cx="515079" cy="591864"/>
            <a:chOff x="850889" y="4113142"/>
            <a:chExt cx="515079" cy="591864"/>
          </a:xfrm>
        </p:grpSpPr>
        <p:sp>
          <p:nvSpPr>
            <p:cNvPr id="5" name="向右箭號 4"/>
            <p:cNvSpPr/>
            <p:nvPr/>
          </p:nvSpPr>
          <p:spPr>
            <a:xfrm rot="18385734">
              <a:off x="968687" y="4307725"/>
              <a:ext cx="591864" cy="2026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850889" y="421153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1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2551269" y="4817333"/>
            <a:ext cx="594881" cy="483959"/>
            <a:chOff x="2551269" y="4817333"/>
            <a:chExt cx="594881" cy="483959"/>
          </a:xfrm>
        </p:grpSpPr>
        <p:sp>
          <p:nvSpPr>
            <p:cNvPr id="8" name="向右箭號 7"/>
            <p:cNvSpPr/>
            <p:nvPr/>
          </p:nvSpPr>
          <p:spPr>
            <a:xfrm rot="13960448">
              <a:off x="2444043" y="4924559"/>
              <a:ext cx="460858" cy="2464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833244" y="493196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2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38" y="4050833"/>
            <a:ext cx="4275476" cy="1875209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6419069" y="5400241"/>
            <a:ext cx="460858" cy="570769"/>
            <a:chOff x="6419069" y="5400241"/>
            <a:chExt cx="460858" cy="570769"/>
          </a:xfrm>
        </p:grpSpPr>
        <p:sp>
          <p:nvSpPr>
            <p:cNvPr id="9" name="向右箭號 8"/>
            <p:cNvSpPr/>
            <p:nvPr/>
          </p:nvSpPr>
          <p:spPr>
            <a:xfrm>
              <a:off x="6419069" y="5400241"/>
              <a:ext cx="460858" cy="2464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419069" y="560167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3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56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改善畫面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上次的結果，上了手機後不好看。</a:t>
            </a:r>
            <a:endParaRPr lang="en-US" altLang="zh-TW" dirty="0" smtClean="0"/>
          </a:p>
          <a:p>
            <a:pPr lvl="1"/>
            <a:r>
              <a:rPr lang="zh-TW" altLang="en-US" dirty="0"/>
              <a:t>歪在</a:t>
            </a:r>
            <a:r>
              <a:rPr lang="zh-TW" altLang="en-US" dirty="0" smtClean="0"/>
              <a:t>左上角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單調</a:t>
            </a:r>
            <a:endParaRPr lang="en-US" altLang="zh-TW" dirty="0" smtClean="0"/>
          </a:p>
          <a:p>
            <a:pPr lvl="1"/>
            <a:r>
              <a:rPr lang="zh-TW" altLang="en-US" dirty="0"/>
              <a:t>白白的背景，</a:t>
            </a:r>
            <a:r>
              <a:rPr lang="zh-TW" altLang="en-US" dirty="0" smtClean="0"/>
              <a:t>醜</a:t>
            </a:r>
            <a:endParaRPr lang="en-US" altLang="zh-TW" dirty="0" smtClean="0"/>
          </a:p>
          <a:p>
            <a:r>
              <a:rPr lang="zh-TW" altLang="en-US" dirty="0"/>
              <a:t>想要改善的</a:t>
            </a:r>
            <a:r>
              <a:rPr lang="zh-TW" altLang="en-US" dirty="0" smtClean="0"/>
              <a:t>方向</a:t>
            </a:r>
            <a:endParaRPr lang="en-US" altLang="zh-TW" dirty="0" smtClean="0"/>
          </a:p>
          <a:p>
            <a:pPr lvl="1"/>
            <a:r>
              <a:rPr lang="zh-TW" altLang="en-US" dirty="0"/>
              <a:t>貓放在畫面正</a:t>
            </a:r>
            <a:r>
              <a:rPr lang="zh-TW" altLang="en-US" dirty="0" smtClean="0"/>
              <a:t>中央</a:t>
            </a:r>
            <a:endParaRPr lang="en-US" altLang="zh-TW" dirty="0" smtClean="0"/>
          </a:p>
          <a:p>
            <a:pPr lvl="1"/>
            <a:r>
              <a:rPr lang="zh-TW" altLang="en-US" dirty="0"/>
              <a:t>上面加一下</a:t>
            </a:r>
            <a:r>
              <a:rPr lang="en-US" altLang="zh-TW" dirty="0"/>
              <a:t>APP </a:t>
            </a:r>
            <a:r>
              <a:rPr lang="en-US" altLang="zh-TW" dirty="0" smtClean="0"/>
              <a:t>Title</a:t>
            </a:r>
          </a:p>
          <a:p>
            <a:pPr lvl="1"/>
            <a:r>
              <a:rPr lang="zh-TW" altLang="en-US" dirty="0"/>
              <a:t>加一點背景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03" y="1542495"/>
            <a:ext cx="2359088" cy="51113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690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改善</a:t>
            </a:r>
            <a:r>
              <a:rPr lang="en-US" altLang="zh-TW" dirty="0" smtClean="0"/>
              <a:t>1</a:t>
            </a:r>
            <a:r>
              <a:rPr lang="zh-TW" altLang="en-US" dirty="0" smtClean="0"/>
              <a:t>：調位置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4344" y="1800809"/>
            <a:ext cx="6226517" cy="47119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圓角矩形圖說文字 4"/>
          <p:cNvSpPr/>
          <p:nvPr/>
        </p:nvSpPr>
        <p:spPr>
          <a:xfrm>
            <a:off x="578498" y="2188029"/>
            <a:ext cx="1483567" cy="1240971"/>
          </a:xfrm>
          <a:prstGeom prst="wedgeRoundRectCallout">
            <a:avLst>
              <a:gd name="adj1" fmla="val 126090"/>
              <a:gd name="adj2" fmla="val -210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務必先點選一下</a:t>
            </a:r>
            <a:r>
              <a:rPr lang="en-US" altLang="zh-TW" dirty="0" smtClean="0"/>
              <a:t>Screen1</a:t>
            </a:r>
            <a:endParaRPr lang="zh-TW" altLang="en-US" dirty="0"/>
          </a:p>
        </p:txBody>
      </p:sp>
      <p:sp>
        <p:nvSpPr>
          <p:cNvPr id="6" name="圓角矩形圖說文字 5"/>
          <p:cNvSpPr/>
          <p:nvPr/>
        </p:nvSpPr>
        <p:spPr>
          <a:xfrm>
            <a:off x="9287070" y="2057401"/>
            <a:ext cx="1483567" cy="1329612"/>
          </a:xfrm>
          <a:prstGeom prst="wedgeRoundRectCallout">
            <a:avLst>
              <a:gd name="adj1" fmla="val -202841"/>
              <a:gd name="adj2" fmla="val -17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這邊告訴你現在要改</a:t>
            </a:r>
            <a:r>
              <a:rPr lang="zh-TW" altLang="en-US" dirty="0"/>
              <a:t>變</a:t>
            </a:r>
            <a:r>
              <a:rPr lang="zh-TW" altLang="en-US" dirty="0" smtClean="0"/>
              <a:t>的元件是：</a:t>
            </a:r>
            <a:r>
              <a:rPr lang="en-US" altLang="zh-TW" dirty="0" smtClean="0"/>
              <a:t>Screen1</a:t>
            </a:r>
            <a:endParaRPr lang="zh-TW" altLang="en-US" dirty="0"/>
          </a:p>
        </p:txBody>
      </p:sp>
      <p:sp>
        <p:nvSpPr>
          <p:cNvPr id="7" name="圓角矩形圖說文字 6"/>
          <p:cNvSpPr/>
          <p:nvPr/>
        </p:nvSpPr>
        <p:spPr>
          <a:xfrm>
            <a:off x="9287070" y="4355842"/>
            <a:ext cx="1483567" cy="1329612"/>
          </a:xfrm>
          <a:prstGeom prst="wedgeRoundRectCallout">
            <a:avLst>
              <a:gd name="adj1" fmla="val -202841"/>
              <a:gd name="adj2" fmla="val -17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兩個都改成置中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710335" y="4329404"/>
            <a:ext cx="1408922" cy="1446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534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成果馬上在手機上看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2194560"/>
            <a:ext cx="6312159" cy="4024125"/>
          </a:xfrm>
        </p:spPr>
        <p:txBody>
          <a:bodyPr/>
          <a:lstStyle/>
          <a:p>
            <a:r>
              <a:rPr lang="zh-TW" altLang="en-US" dirty="0" smtClean="0"/>
              <a:t>如果連線是成功的，應該會看到如右：</a:t>
            </a:r>
            <a:endParaRPr lang="en-US" altLang="zh-TW" dirty="0" smtClean="0"/>
          </a:p>
          <a:p>
            <a:pPr lvl="1"/>
            <a:r>
              <a:rPr lang="zh-TW" altLang="en-US" dirty="0"/>
              <a:t>貓咪在畫面正中央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zh-TW" altLang="en-US" dirty="0" smtClean="0"/>
              <a:t>如果沒有，趕快請老師協助，檢查連線。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以後的每個步驟，你應該都可以直接看到在手機上的變化。</a:t>
            </a:r>
            <a:endParaRPr lang="en-US" altLang="zh-TW" dirty="0" smtClean="0"/>
          </a:p>
          <a:p>
            <a:pPr lvl="1"/>
            <a:r>
              <a:rPr lang="zh-TW" altLang="en-US" dirty="0"/>
              <a:t>以此為基準，看看好不好看！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074" y="1917097"/>
            <a:ext cx="2123863" cy="45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0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改善</a:t>
            </a:r>
            <a:r>
              <a:rPr lang="en-US" altLang="zh-TW" dirty="0" smtClean="0"/>
              <a:t>2</a:t>
            </a:r>
            <a:r>
              <a:rPr lang="zh-TW" altLang="en-US" dirty="0" smtClean="0"/>
              <a:t>：加</a:t>
            </a:r>
            <a:r>
              <a:rPr lang="en-US" altLang="zh-TW" dirty="0" smtClean="0"/>
              <a:t>Title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71" y="1961315"/>
            <a:ext cx="8935397" cy="4635428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V="1">
            <a:off x="1144375" y="5509305"/>
            <a:ext cx="643392" cy="50702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079061" y="55093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3083851" y="4835356"/>
            <a:ext cx="6106802" cy="824825"/>
            <a:chOff x="3083851" y="4835356"/>
            <a:chExt cx="6106802" cy="82482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744" y="4835356"/>
              <a:ext cx="3833909" cy="824825"/>
            </a:xfrm>
            <a:prstGeom prst="rect">
              <a:avLst/>
            </a:prstGeom>
          </p:spPr>
        </p:pic>
        <p:cxnSp>
          <p:nvCxnSpPr>
            <p:cNvPr id="11" name="直線單箭頭接點 10"/>
            <p:cNvCxnSpPr/>
            <p:nvPr/>
          </p:nvCxnSpPr>
          <p:spPr>
            <a:xfrm flipV="1">
              <a:off x="3083851" y="5318449"/>
              <a:ext cx="3372933" cy="9976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4383731" y="4949117"/>
              <a:ext cx="3145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2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146" y="4797402"/>
            <a:ext cx="3827251" cy="180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1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內容版面配置區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40" y="2057401"/>
            <a:ext cx="6912526" cy="4597286"/>
          </a:xfrm>
          <a:prstGeom prst="rect">
            <a:avLst/>
          </a:prstGeom>
        </p:spPr>
      </p:pic>
      <p:sp>
        <p:nvSpPr>
          <p:cNvPr id="5" name="圓角矩形圖說文字 4"/>
          <p:cNvSpPr/>
          <p:nvPr/>
        </p:nvSpPr>
        <p:spPr>
          <a:xfrm>
            <a:off x="597159" y="2965651"/>
            <a:ext cx="1483567" cy="1240971"/>
          </a:xfrm>
          <a:prstGeom prst="wedgeRoundRectCallout">
            <a:avLst>
              <a:gd name="adj1" fmla="val 126090"/>
              <a:gd name="adj2" fmla="val -210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務必先點選一下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標籤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5963737" y="2204118"/>
            <a:ext cx="3367231" cy="10389272"/>
            <a:chOff x="2894277" y="350155"/>
            <a:chExt cx="2684272" cy="929547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0" y="350155"/>
              <a:ext cx="2682949" cy="54718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4277" y="5831840"/>
              <a:ext cx="2684271" cy="381379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322" y="-92425"/>
            <a:ext cx="4517066" cy="2131538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9465907" y="2421295"/>
            <a:ext cx="1483567" cy="1028959"/>
          </a:xfrm>
          <a:prstGeom prst="wedgeRoundRectCallout">
            <a:avLst>
              <a:gd name="adj1" fmla="val -206742"/>
              <a:gd name="adj2" fmla="val -142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確認這邊的元件是：</a:t>
            </a:r>
            <a:endParaRPr lang="en-US" altLang="zh-TW" dirty="0" smtClean="0"/>
          </a:p>
          <a:p>
            <a:pPr algn="ctr"/>
            <a:r>
              <a:rPr lang="zh-TW" altLang="en-US" dirty="0"/>
              <a:t>標籤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圓角矩形圖說文字 11"/>
          <p:cNvSpPr/>
          <p:nvPr/>
        </p:nvSpPr>
        <p:spPr>
          <a:xfrm>
            <a:off x="9465907" y="3605701"/>
            <a:ext cx="1483567" cy="859364"/>
          </a:xfrm>
          <a:prstGeom prst="wedgeRoundRectCallout">
            <a:avLst>
              <a:gd name="adj1" fmla="val -219225"/>
              <a:gd name="adj2" fmla="val -511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可以改變一下背景色或字體大小</a:t>
            </a:r>
            <a:endParaRPr lang="zh-TW" altLang="en-US" dirty="0"/>
          </a:p>
        </p:txBody>
      </p:sp>
      <p:sp>
        <p:nvSpPr>
          <p:cNvPr id="13" name="圓角矩形圖說文字 12"/>
          <p:cNvSpPr/>
          <p:nvPr/>
        </p:nvSpPr>
        <p:spPr>
          <a:xfrm>
            <a:off x="9465906" y="3605701"/>
            <a:ext cx="1483567" cy="859364"/>
          </a:xfrm>
          <a:prstGeom prst="wedgeRoundRectCallout">
            <a:avLst>
              <a:gd name="adj1" fmla="val -225466"/>
              <a:gd name="adj2" fmla="val 16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可以改變一下背景色或字體大小</a:t>
            </a:r>
            <a:endParaRPr lang="zh-TW" altLang="en-US" dirty="0"/>
          </a:p>
        </p:txBody>
      </p:sp>
      <p:sp>
        <p:nvSpPr>
          <p:cNvPr id="14" name="圓角矩形圖說文字 13"/>
          <p:cNvSpPr/>
          <p:nvPr/>
        </p:nvSpPr>
        <p:spPr>
          <a:xfrm>
            <a:off x="9483219" y="4620512"/>
            <a:ext cx="1483567" cy="859364"/>
          </a:xfrm>
          <a:prstGeom prst="wedgeRoundRectCallout">
            <a:avLst>
              <a:gd name="adj1" fmla="val -209715"/>
              <a:gd name="adj2" fmla="val -492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可以改變一下文字內容</a:t>
            </a:r>
            <a:endParaRPr lang="zh-TW" altLang="en-US" dirty="0"/>
          </a:p>
        </p:txBody>
      </p:sp>
      <p:sp>
        <p:nvSpPr>
          <p:cNvPr id="15" name="圓角矩形圖說文字 14"/>
          <p:cNvSpPr/>
          <p:nvPr/>
        </p:nvSpPr>
        <p:spPr>
          <a:xfrm>
            <a:off x="9483219" y="5577322"/>
            <a:ext cx="1483567" cy="859364"/>
          </a:xfrm>
          <a:prstGeom prst="wedgeRoundRectCallout">
            <a:avLst>
              <a:gd name="adj1" fmla="val -206291"/>
              <a:gd name="adj2" fmla="val 169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還可以改變文字顏色</a:t>
            </a:r>
            <a:endParaRPr lang="zh-TW" altLang="en-US" dirty="0"/>
          </a:p>
        </p:txBody>
      </p:sp>
      <p:sp>
        <p:nvSpPr>
          <p:cNvPr id="16" name="圓角矩形圖說文字 15"/>
          <p:cNvSpPr/>
          <p:nvPr/>
        </p:nvSpPr>
        <p:spPr>
          <a:xfrm>
            <a:off x="3389160" y="4465065"/>
            <a:ext cx="1483567" cy="859364"/>
          </a:xfrm>
          <a:prstGeom prst="wedgeRoundRectCallout">
            <a:avLst>
              <a:gd name="adj1" fmla="val 130648"/>
              <a:gd name="adj2" fmla="val -1107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寬度可以改填滿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214880" y="6684264"/>
            <a:ext cx="7691120" cy="336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Title</a:t>
            </a:r>
            <a:r>
              <a:rPr lang="zh-TW" altLang="en-US" dirty="0" smtClean="0"/>
              <a:t>標籤屬性調整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574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0.00065 -0.7986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飛機雲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飛機雲</Template>
  <TotalTime>1011</TotalTime>
  <Words>832</Words>
  <Application>Microsoft Office PowerPoint</Application>
  <PresentationFormat>寬螢幕</PresentationFormat>
  <Paragraphs>151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微軟正黑體</vt:lpstr>
      <vt:lpstr>新細明體</vt:lpstr>
      <vt:lpstr>Arial</vt:lpstr>
      <vt:lpstr>Century Gothic</vt:lpstr>
      <vt:lpstr>Wingdings</vt:lpstr>
      <vt:lpstr>飛機雲</vt:lpstr>
      <vt:lpstr>貓咪大進"級"</vt:lpstr>
      <vt:lpstr>本章大綱</vt:lpstr>
      <vt:lpstr>下載上課所需檔案</vt:lpstr>
      <vt:lpstr>開啟專案</vt:lpstr>
      <vt:lpstr>改善畫面</vt:lpstr>
      <vt:lpstr>改善1：調位置</vt:lpstr>
      <vt:lpstr>成果馬上在手機上看</vt:lpstr>
      <vt:lpstr>改善2：加Title</vt:lpstr>
      <vt:lpstr>Title標籤屬性調整</vt:lpstr>
      <vt:lpstr>改善2：加背景</vt:lpstr>
      <vt:lpstr>目前成果</vt:lpstr>
      <vt:lpstr>來一點感測器吧！  搖晃一下，你會暈嗎？</vt:lpstr>
      <vt:lpstr>改善2：加入感測器</vt:lpstr>
      <vt:lpstr>加速度感測器的程式方塊 1</vt:lpstr>
      <vt:lpstr>加速度感測器的程式方塊 2</vt:lpstr>
      <vt:lpstr>好了，你現在有一隻搖牠就會叫的貓了！</vt:lpstr>
      <vt:lpstr>來個小練習</vt:lpstr>
      <vt:lpstr>來跟貓咪說說話！</vt:lpstr>
      <vt:lpstr>怎麼跟貓咪說說話？</vt:lpstr>
      <vt:lpstr>加入語音辨識元件</vt:lpstr>
      <vt:lpstr>加入一個對話按鈕</vt:lpstr>
      <vt:lpstr>對話紐屬性設定</vt:lpstr>
      <vt:lpstr>程式部分來了～</vt:lpstr>
      <vt:lpstr>邏輯判斷方塊</vt:lpstr>
      <vt:lpstr>字串是否含關鍵字</vt:lpstr>
      <vt:lpstr>拿出語音辨識結果</vt:lpstr>
      <vt:lpstr>設定關鍵字“乖”</vt:lpstr>
      <vt:lpstr>聽到"乖"就撥放</vt:lpstr>
      <vt:lpstr>完整的程式方塊圖</vt:lpstr>
      <vt:lpstr>最後額外加一點小趣味～</vt:lpstr>
      <vt:lpstr>壞貓反應大！牠抖了！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小狗也會用App Inventor(1) 第一次嘗試</dc:title>
  <dc:creator>oldinmo@gmail.com</dc:creator>
  <cp:lastModifiedBy>oldinmo@gmail.com</cp:lastModifiedBy>
  <cp:revision>48</cp:revision>
  <dcterms:created xsi:type="dcterms:W3CDTF">2020-12-18T08:24:54Z</dcterms:created>
  <dcterms:modified xsi:type="dcterms:W3CDTF">2020-12-19T14:26:47Z</dcterms:modified>
</cp:coreProperties>
</file>